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44"/>
  </p:notesMasterIdLst>
  <p:sldIdLst>
    <p:sldId id="256" r:id="rId4"/>
    <p:sldId id="257" r:id="rId5"/>
    <p:sldId id="258" r:id="rId6"/>
    <p:sldId id="298" r:id="rId7"/>
    <p:sldId id="269" r:id="rId8"/>
    <p:sldId id="301" r:id="rId9"/>
    <p:sldId id="300" r:id="rId10"/>
    <p:sldId id="303" r:id="rId11"/>
    <p:sldId id="304" r:id="rId12"/>
    <p:sldId id="305" r:id="rId13"/>
    <p:sldId id="306" r:id="rId14"/>
    <p:sldId id="307" r:id="rId15"/>
    <p:sldId id="271" r:id="rId16"/>
    <p:sldId id="272" r:id="rId17"/>
    <p:sldId id="274" r:id="rId18"/>
    <p:sldId id="278" r:id="rId19"/>
    <p:sldId id="275" r:id="rId20"/>
    <p:sldId id="280" r:id="rId21"/>
    <p:sldId id="285" r:id="rId22"/>
    <p:sldId id="287" r:id="rId23"/>
    <p:sldId id="295" r:id="rId24"/>
    <p:sldId id="292" r:id="rId25"/>
    <p:sldId id="294" r:id="rId26"/>
    <p:sldId id="296" r:id="rId27"/>
    <p:sldId id="297" r:id="rId28"/>
    <p:sldId id="308" r:id="rId29"/>
    <p:sldId id="299" r:id="rId30"/>
    <p:sldId id="265" r:id="rId31"/>
    <p:sldId id="293" r:id="rId32"/>
    <p:sldId id="263" r:id="rId33"/>
    <p:sldId id="260" r:id="rId34"/>
    <p:sldId id="273" r:id="rId35"/>
    <p:sldId id="282" r:id="rId36"/>
    <p:sldId id="259" r:id="rId37"/>
    <p:sldId id="279" r:id="rId38"/>
    <p:sldId id="276" r:id="rId39"/>
    <p:sldId id="268" r:id="rId40"/>
    <p:sldId id="270" r:id="rId41"/>
    <p:sldId id="277" r:id="rId42"/>
    <p:sldId id="26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7331" autoAdjust="0"/>
  </p:normalViewPr>
  <p:slideViewPr>
    <p:cSldViewPr snapToGrid="0">
      <p:cViewPr varScale="1">
        <p:scale>
          <a:sx n="75" d="100"/>
          <a:sy n="75" d="100"/>
        </p:scale>
        <p:origin x="84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Eigentlicher</a:t>
            </a:r>
            <a:r>
              <a:rPr lang="de-DE" baseline="0" dirty="0" smtClean="0"/>
              <a:t> Titel Thesis</a:t>
            </a:r>
          </a:p>
          <a:p>
            <a:r>
              <a:rPr lang="de-DE" baseline="0" dirty="0" smtClean="0"/>
              <a:t>Fokus hier auf Clusteranalysen (interessanter für Zuhörer)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Unterschied: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DM</a:t>
            </a:r>
            <a:r>
              <a:rPr lang="de-DE" baseline="0" dirty="0" smtClean="0"/>
              <a:t> für Punktmenge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DM für Trajektorien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DM bei Facebook zur Identifikation von Personen mit ähnlichen Interessen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85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1.)</a:t>
            </a:r>
            <a:r>
              <a:rPr lang="de-DE" baseline="0" dirty="0" smtClean="0"/>
              <a:t> Verständnis / Kenntnis der Daten</a:t>
            </a:r>
            <a:endParaRPr lang="de-DE" dirty="0" smtClean="0"/>
          </a:p>
          <a:p>
            <a:r>
              <a:rPr lang="de-DE" dirty="0" smtClean="0"/>
              <a:t>Und mehr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599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Vorstellung der wichtigsten Schritte (grob,</a:t>
            </a:r>
            <a:r>
              <a:rPr lang="de-DE" baseline="0" dirty="0" smtClean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Vorstellung des WAS, weniger des WIE (Zeit)</a:t>
            </a:r>
            <a:endParaRPr lang="de-DE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Bewegungsmuster</a:t>
            </a:r>
            <a:r>
              <a:rPr lang="de-DE" baseline="0" dirty="0" smtClean="0"/>
              <a:t> ^= </a:t>
            </a:r>
            <a:r>
              <a:rPr lang="de-DE" baseline="0" dirty="0" err="1" smtClean="0"/>
              <a:t>opt</a:t>
            </a:r>
            <a:r>
              <a:rPr lang="de-DE" baseline="0" dirty="0" smtClean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Jedes Cluster beschreibt ein mehrfach vorkommendes Bewegungsmuster im Straßenabschnitt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 smtClean="0"/>
              <a:t>TODO:</a:t>
            </a:r>
            <a:r>
              <a:rPr lang="de-DE" baseline="0" dirty="0" smtClean="0"/>
              <a:t> Austauschen des Bildes (Bild mit nur einer Spur)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Bestimmung</a:t>
            </a:r>
            <a:r>
              <a:rPr lang="de-DE" baseline="0" dirty="0" smtClean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Fallback</a:t>
            </a:r>
            <a:r>
              <a:rPr lang="de-DE" baseline="0" dirty="0" smtClean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Wichtigste Schritte</a:t>
            </a:r>
            <a:r>
              <a:rPr lang="de-DE" baseline="0" dirty="0" smtClean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Anlegen der Spuren in Datenformat der </a:t>
            </a:r>
            <a:r>
              <a:rPr lang="de-DE" baseline="0" dirty="0" err="1" smtClean="0"/>
              <a:t>Vehicle-Tracker</a:t>
            </a:r>
            <a:r>
              <a:rPr lang="de-DE" baseline="0" dirty="0" smtClean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„richtig“ == der Intuition des Menschen entsprechend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512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Trajektorien:</a:t>
            </a:r>
            <a:r>
              <a:rPr lang="de-DE" baseline="0" dirty="0" smtClean="0"/>
              <a:t> Nur Positionsinformationen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Trajektorien</a:t>
            </a:r>
            <a:r>
              <a:rPr lang="de-DE" baseline="0" dirty="0" smtClean="0"/>
              <a:t> einzelner Fußgänger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13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Unterschied Überlagerung &amp;</a:t>
            </a:r>
            <a:r>
              <a:rPr lang="de-DE" baseline="0" dirty="0" smtClean="0"/>
              <a:t> Kreuzung</a:t>
            </a:r>
            <a:endParaRPr lang="de-DE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Fahrzeuge müssen eindeutig einer Spur zuzuordnen sein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Schwierigkeit:</a:t>
            </a:r>
            <a:r>
              <a:rPr lang="de-DE" baseline="0" dirty="0" smtClean="0"/>
              <a:t> Welche Spur soll partitioniert werden?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Intuitiv meist leicht ersichtlich, eindeutige Strategie für Algorithmus schwierig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smtClean="0"/>
              <a:t>Kriterien: Krümmung, Anzahl Fahrzeuge auf Spur, Länge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68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1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743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Hsieh</a:t>
            </a:r>
            <a:r>
              <a:rPr lang="de-DE" baseline="0" dirty="0" smtClean="0"/>
              <a:t>: Annahme alle Spuren sind parallel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Hier: Parallele Fahrspuren müssen identifiziert werden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556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800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Visuelle Lösungen: meist über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statitionäre</a:t>
            </a:r>
            <a:r>
              <a:rPr lang="de-DE" baseline="0" dirty="0" smtClean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52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83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Vortrag mit Details</a:t>
            </a:r>
            <a:r>
              <a:rPr lang="de-DE" baseline="0" dirty="0" smtClean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Bislang Fahrspur-Definition</a:t>
            </a:r>
            <a:r>
              <a:rPr lang="de-DE" baseline="0" dirty="0" smtClean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34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Clustering-Ansatz</a:t>
            </a:r>
            <a:r>
              <a:rPr lang="de-DE" baseline="0" dirty="0" smtClean="0"/>
              <a:t> muss sorgfältig gewählt werden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68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79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Selektion: Welche</a:t>
            </a:r>
            <a:r>
              <a:rPr lang="de-DE" baseline="0" dirty="0" smtClean="0"/>
              <a:t> Eigenschaften der Daten werden untersucht?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Transformation: Wie werden diese dargestellt?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 smtClean="0"/>
              <a:t>PrePro</a:t>
            </a:r>
            <a:r>
              <a:rPr lang="de-DE" baseline="0" dirty="0" smtClean="0"/>
              <a:t>: Entfernung von Ausreißern / Defekten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Distanzmessung: Bestimmung der Ähnlichkeit von Objekten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Clustering: Eigentliche Gruppierung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05.1530127" TargetMode="External"/><Relationship Id="rId2" Type="http://schemas.openxmlformats.org/officeDocument/2006/relationships/hyperlink" Target="https://doi.org/10.1109/TSMCB.2005.846652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109/TITS.2006.874722" TargetMode="External"/><Relationship Id="rId4" Type="http://schemas.openxmlformats.org/officeDocument/2006/relationships/hyperlink" Target="https://doi.org/10.1109/MVA.2015.7153201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Clustering und dessen Einsatz bei einer automatischen Fahrspurerkennung</a:t>
            </a:r>
            <a:r>
              <a:rPr lang="de-DE" sz="4400" dirty="0" smtClean="0"/>
              <a:t/>
            </a:r>
            <a:br>
              <a:rPr lang="de-DE" sz="4400" dirty="0" smtClean="0"/>
            </a:br>
            <a:r>
              <a:rPr lang="de-DE" sz="4400" dirty="0" smtClean="0"/>
              <a:t/>
            </a:r>
            <a:br>
              <a:rPr lang="de-DE" sz="4400" dirty="0" smtClean="0"/>
            </a:br>
            <a:r>
              <a:rPr lang="de-DE" sz="3200" dirty="0" smtClean="0"/>
              <a:t>Masterarbeit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 smtClean="0"/>
              <a:t>STEFFEN SCHMID, WS 18/19</a:t>
            </a:r>
          </a:p>
          <a:p>
            <a:r>
              <a:rPr lang="de-DE" cap="none" dirty="0" smtClean="0"/>
              <a:t>IT-DESIGNERS GMBH</a:t>
            </a:r>
          </a:p>
          <a:p>
            <a:r>
              <a:rPr lang="de-DE" cap="none" dirty="0" smtClean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Übersicht Clustering-Ansätze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 smtClean="0"/>
              <a:t>Vernetzungs-Modelle</a:t>
            </a:r>
          </a:p>
          <a:p>
            <a:pPr lvl="1"/>
            <a:r>
              <a:rPr lang="de-DE" dirty="0" smtClean="0"/>
              <a:t>Clusterbildung anhand von Distanz zwischen Objekten </a:t>
            </a:r>
            <a:r>
              <a:rPr lang="de-DE" i="1" dirty="0" smtClean="0"/>
              <a:t>(z.B. </a:t>
            </a:r>
            <a:r>
              <a:rPr lang="de-DE" i="1" dirty="0" err="1" smtClean="0"/>
              <a:t>Agglomeratives</a:t>
            </a:r>
            <a:r>
              <a:rPr lang="de-DE" i="1" dirty="0" smtClean="0"/>
              <a:t> Clustering)</a:t>
            </a:r>
          </a:p>
          <a:p>
            <a:r>
              <a:rPr lang="de-DE" dirty="0" smtClean="0"/>
              <a:t>Prototypen-Modelle</a:t>
            </a:r>
          </a:p>
          <a:p>
            <a:pPr lvl="1"/>
            <a:r>
              <a:rPr lang="de-DE" dirty="0" smtClean="0"/>
              <a:t>Clusterbildung anhand von Distanz von Objekten zu Prototypen </a:t>
            </a:r>
            <a:r>
              <a:rPr lang="de-DE" i="1" dirty="0" smtClean="0"/>
              <a:t>(z.B. k-</a:t>
            </a:r>
            <a:r>
              <a:rPr lang="de-DE" i="1" dirty="0" err="1" smtClean="0"/>
              <a:t>Means</a:t>
            </a:r>
            <a:r>
              <a:rPr lang="de-DE" i="1" dirty="0" smtClean="0"/>
              <a:t> Clustering)</a:t>
            </a:r>
          </a:p>
          <a:p>
            <a:r>
              <a:rPr lang="de-DE" dirty="0" smtClean="0"/>
              <a:t>Distributions-Modelle</a:t>
            </a:r>
          </a:p>
          <a:p>
            <a:pPr lvl="1"/>
            <a:r>
              <a:rPr lang="de-DE" dirty="0" smtClean="0"/>
              <a:t>Clusterbildung anhand statistischer Zugehörigkeit zu Wahrscheinlichkeitsverteilung </a:t>
            </a:r>
            <a:r>
              <a:rPr lang="de-DE" i="1" dirty="0" smtClean="0"/>
              <a:t>(z.B. EM Clustering)</a:t>
            </a:r>
          </a:p>
          <a:p>
            <a:r>
              <a:rPr lang="de-DE" dirty="0" smtClean="0"/>
              <a:t>Dichte-Modelle</a:t>
            </a:r>
          </a:p>
          <a:p>
            <a:pPr lvl="1"/>
            <a:r>
              <a:rPr lang="de-DE" dirty="0" smtClean="0"/>
              <a:t>Clusterbildung anhand von Regionen hoher Objektdichte </a:t>
            </a:r>
            <a:r>
              <a:rPr lang="de-DE" i="1" dirty="0" smtClean="0"/>
              <a:t>(z.B. DBSCAN Clustering)</a:t>
            </a:r>
          </a:p>
          <a:p>
            <a:pPr lvl="1"/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Distanzmaße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Distanzmaß hat maßgeblichen Einfluss auf Ergebnis der Clusteranalyse</a:t>
            </a:r>
          </a:p>
          <a:p>
            <a:r>
              <a:rPr lang="de-DE" dirty="0" smtClean="0"/>
              <a:t>Wahl abhängig von zu untersuchende Daten und Zielen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606039" y="2110014"/>
            <a:ext cx="7040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Ein 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Distanz- oder Ähnlichkeitsmaß definiert zahlenmäßig</a:t>
            </a:r>
          </a:p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wie </a:t>
            </a:r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„ähnlich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beziehungsweise </a:t>
            </a:r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„unähnlich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sich zwei Objekte sind.</a:t>
            </a:r>
          </a:p>
        </p:txBody>
      </p:sp>
    </p:spTree>
    <p:extLst>
      <p:ext uri="{BB962C8B-B14F-4D97-AF65-F5344CB8AC3E}">
        <p14:creationId xmlns:p14="http://schemas.microsoft.com/office/powerpoint/2010/main" val="19546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Herausforderungen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 smtClean="0"/>
              <a:t>Angemessene Datenvorbereitung und Vorverarbeitung</a:t>
            </a:r>
          </a:p>
          <a:p>
            <a:r>
              <a:rPr lang="de-DE" dirty="0" smtClean="0"/>
              <a:t>Wahl eines passenden Cluster-Algorithmus</a:t>
            </a:r>
          </a:p>
          <a:p>
            <a:r>
              <a:rPr lang="de-DE" dirty="0" smtClean="0"/>
              <a:t>Wahl eines passenden Distanzmaßes</a:t>
            </a:r>
          </a:p>
          <a:p>
            <a:r>
              <a:rPr lang="de-DE" dirty="0" smtClean="0"/>
              <a:t>Optimale Parametrisierung</a:t>
            </a:r>
          </a:p>
          <a:p>
            <a:r>
              <a:rPr lang="de-DE" dirty="0" smtClean="0"/>
              <a:t>Interpretation und Validierung der Ergebnisse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 Realisierung der </a:t>
            </a:r>
            <a:r>
              <a:rPr lang="de-DE" dirty="0" smtClean="0"/>
              <a:t>Fahrspurerkennung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65" y="1626841"/>
            <a:ext cx="8313018" cy="347668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99380" y="517993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3.1: Basisablauf der Spurerkennung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.1 </a:t>
            </a:r>
            <a:r>
              <a:rPr lang="de-DE" dirty="0"/>
              <a:t>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968154" y="5893266"/>
            <a:ext cx="431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3.2: Vorverarbeitung Trajektoriedaten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Ziel: Identifikation von Spur-Clustern in Trajektoriedaten</a:t>
            </a:r>
          </a:p>
          <a:p>
            <a:r>
              <a:rPr lang="de-DE" dirty="0" smtClean="0"/>
              <a:t>Gewählter Ansatz: DBSCAN Clusteralgorithmus und LCSS Distanzmaß</a:t>
            </a:r>
          </a:p>
          <a:p>
            <a:r>
              <a:rPr lang="de-DE" dirty="0" smtClean="0"/>
              <a:t>Vorteile des Ansatzes:</a:t>
            </a:r>
          </a:p>
          <a:p>
            <a:pPr lvl="1"/>
            <a:r>
              <a:rPr lang="de-DE" dirty="0" smtClean="0"/>
              <a:t>Automatische Bestimmung der Clusteranzahl</a:t>
            </a:r>
          </a:p>
          <a:p>
            <a:pPr lvl="1"/>
            <a:r>
              <a:rPr lang="de-DE" dirty="0" smtClean="0"/>
              <a:t>Umgang mit Ausreißern</a:t>
            </a:r>
          </a:p>
          <a:p>
            <a:pPr lvl="1"/>
            <a:r>
              <a:rPr lang="de-DE" dirty="0" smtClean="0"/>
              <a:t>Vergleichsweise geringe, intuitive Parametrisierung</a:t>
            </a:r>
          </a:p>
          <a:p>
            <a:pPr lvl="1"/>
            <a:r>
              <a:rPr lang="de-DE" dirty="0" smtClean="0"/>
              <a:t>Gute Performance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145954" y="5613400"/>
            <a:ext cx="39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3.3: 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werden aus Trajektorie-Clustern abgeleitet</a:t>
            </a:r>
          </a:p>
          <a:p>
            <a:r>
              <a:rPr lang="de-DE" dirty="0" smtClean="0"/>
              <a:t>Aufbau Spur-Geometrie:</a:t>
            </a:r>
          </a:p>
          <a:p>
            <a:pPr lvl="1"/>
            <a:r>
              <a:rPr lang="de-DE" dirty="0" smtClean="0"/>
              <a:t>Mittellinie</a:t>
            </a:r>
          </a:p>
          <a:p>
            <a:pPr lvl="1"/>
            <a:r>
              <a:rPr lang="de-DE" dirty="0" smtClean="0"/>
              <a:t>Zwei Hüll-Linien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452482" y="5078095"/>
            <a:ext cx="334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3.4: Aufbau Spur-Geometrie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752770" y="3380678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13787" y="5523124"/>
            <a:ext cx="42253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3.5: Bestimmung der Spur-Mittellinien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4130"/>
            <a:ext cx="4370400" cy="352058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</a:t>
            </a:r>
            <a:r>
              <a:rPr lang="de-DE" b="1" u="sng" dirty="0" smtClean="0"/>
              <a:t>Spur-Mittellinien</a:t>
            </a:r>
            <a:endParaRPr lang="de-DE" b="1" u="sng" dirty="0"/>
          </a:p>
        </p:txBody>
      </p:sp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248737" y="5522982"/>
            <a:ext cx="37554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3.6: </a:t>
            </a:r>
            <a:r>
              <a:rPr lang="de-DE" dirty="0"/>
              <a:t>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813905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Hintergrund und Ziele der Arbeit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Grundlagen Clusteranalyse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Realisierung der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Ergebnisse der </a:t>
            </a:r>
            <a:r>
              <a:rPr lang="de-DE" dirty="0" smtClean="0"/>
              <a:t>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Fazit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3.4 </a:t>
            </a:r>
            <a:r>
              <a:rPr lang="de-DE" dirty="0"/>
              <a:t>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3848687" y="5522982"/>
            <a:ext cx="45555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3.7: Partitionierung der Spur-Geometrien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4.1: Fahrspuren Datensatz </a:t>
            </a:r>
            <a:r>
              <a:rPr lang="de-DE" i="1" dirty="0" smtClean="0"/>
              <a:t>Neckartor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4.2: Fahrspuren Datensatz </a:t>
            </a:r>
            <a:r>
              <a:rPr lang="de-DE" i="1" dirty="0" smtClean="0"/>
              <a:t>Entennest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4.3: Fahrspuren Datensatz </a:t>
            </a:r>
            <a:r>
              <a:rPr lang="de-DE" i="1" dirty="0" smtClean="0"/>
              <a:t>Düsseldorf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4.4: Fahrspuren Datensatz </a:t>
            </a:r>
            <a:r>
              <a:rPr lang="de-DE" i="1" dirty="0" smtClean="0"/>
              <a:t>Heilbronner-Straße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</a:t>
            </a:r>
            <a:r>
              <a:rPr lang="de-DE" dirty="0"/>
              <a:t>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4.5: Fahrspuren Datensatz </a:t>
            </a:r>
            <a:r>
              <a:rPr lang="de-DE" i="1" dirty="0" smtClean="0"/>
              <a:t>Steinheim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 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Clusteranalysen können in den unterschiedlichsten Anwendungsgebieten eingesetzt werden</a:t>
            </a:r>
          </a:p>
          <a:p>
            <a:r>
              <a:rPr lang="de-DE" dirty="0" smtClean="0"/>
              <a:t>Qualität der Clustering-Ergebnisse hängt von vielen Faktoren ab</a:t>
            </a:r>
          </a:p>
          <a:p>
            <a:r>
              <a:rPr lang="de-DE" dirty="0" smtClean="0"/>
              <a:t>Qualität der Spurerkennung maßgeblich abhängig von Clusteranalyse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dirty="0" smtClean="0"/>
              <a:t>Fragen &amp; Feedback</a:t>
            </a:r>
            <a:endParaRPr lang="de-DE" sz="66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1" dirty="0" smtClean="0"/>
              <a:t>[</a:t>
            </a:r>
            <a:r>
              <a:rPr lang="de-DE" b="1" i="1" dirty="0" err="1" smtClean="0"/>
              <a:t>Makris</a:t>
            </a:r>
            <a:r>
              <a:rPr lang="de-DE" b="1" i="1" dirty="0" smtClean="0"/>
              <a:t> et al., 2005]</a:t>
            </a:r>
            <a:r>
              <a:rPr lang="de-DE" dirty="0" smtClean="0"/>
              <a:t>, </a:t>
            </a:r>
            <a:r>
              <a:rPr lang="de-DE" dirty="0"/>
              <a:t>Learning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observing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. </a:t>
            </a:r>
            <a:r>
              <a:rPr lang="de-DE" i="1" dirty="0"/>
              <a:t>IEEE Transactions on Systems, Man,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Cybernetics</a:t>
            </a:r>
            <a:r>
              <a:rPr lang="de-DE" i="1" dirty="0"/>
              <a:t>, Part B: </a:t>
            </a:r>
            <a:r>
              <a:rPr lang="de-DE" i="1" dirty="0" err="1"/>
              <a:t>Cybernetics</a:t>
            </a:r>
            <a:r>
              <a:rPr lang="de-DE" dirty="0"/>
              <a:t>, </a:t>
            </a:r>
            <a:r>
              <a:rPr lang="de-DE" i="1" dirty="0"/>
              <a:t>35</a:t>
            </a:r>
            <a:r>
              <a:rPr lang="de-DE" dirty="0"/>
              <a:t>(3), 397–408. </a:t>
            </a: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doi.org/10.1109/TSMCB.2005.846652</a:t>
            </a:r>
            <a:endParaRPr lang="de-DE" dirty="0" smtClean="0"/>
          </a:p>
          <a:p>
            <a:r>
              <a:rPr lang="en-US" b="1" i="1" dirty="0" smtClean="0"/>
              <a:t>[Hu et al., 2005]</a:t>
            </a:r>
            <a:r>
              <a:rPr lang="en-US" dirty="0" smtClean="0"/>
              <a:t>, </a:t>
            </a:r>
            <a:r>
              <a:rPr lang="en-US" dirty="0"/>
              <a:t>Similarity based vehicle trajectory clustering and anomaly detection. In </a:t>
            </a:r>
            <a:r>
              <a:rPr lang="en-US" i="1" dirty="0"/>
              <a:t>Proceedings - International Conference on Image Processing, ICIP</a:t>
            </a:r>
            <a:r>
              <a:rPr lang="en-US" dirty="0"/>
              <a:t> (Vol. 2, pp. 602–605).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doi.org/10.1109/ICIP.2005.1530127</a:t>
            </a:r>
            <a:endParaRPr lang="en-US" dirty="0" smtClean="0"/>
          </a:p>
          <a:p>
            <a:r>
              <a:rPr lang="de-DE" b="1" i="1" dirty="0" smtClean="0"/>
              <a:t>[Teng et al., 2015]</a:t>
            </a:r>
            <a:r>
              <a:rPr lang="de-DE" dirty="0" smtClean="0"/>
              <a:t>, </a:t>
            </a:r>
            <a:r>
              <a:rPr lang="de-DE" dirty="0"/>
              <a:t>Lane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vector-based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. 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14th IAPR International Conference on </a:t>
            </a:r>
            <a:r>
              <a:rPr lang="de-DE" i="1" dirty="0" err="1"/>
              <a:t>Machine</a:t>
            </a:r>
            <a:r>
              <a:rPr lang="de-DE" i="1" dirty="0"/>
              <a:t> Vision </a:t>
            </a:r>
            <a:r>
              <a:rPr lang="de-DE" i="1" dirty="0" err="1"/>
              <a:t>Applications</a:t>
            </a:r>
            <a:r>
              <a:rPr lang="de-DE" i="1" dirty="0"/>
              <a:t>, MVA 2015</a:t>
            </a:r>
            <a:r>
              <a:rPr lang="de-DE" dirty="0"/>
              <a:t> (pp. 345–348). IEEE.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doi.org/10.1109/MVA.2015.7153201</a:t>
            </a:r>
            <a:endParaRPr lang="de-DE" dirty="0" smtClean="0"/>
          </a:p>
          <a:p>
            <a:r>
              <a:rPr lang="de-DE" b="1" i="1" dirty="0" smtClean="0"/>
              <a:t>[</a:t>
            </a:r>
            <a:r>
              <a:rPr lang="de-DE" b="1" i="1" dirty="0" err="1" smtClean="0"/>
              <a:t>Hsieh</a:t>
            </a:r>
            <a:r>
              <a:rPr lang="de-DE" b="1" i="1" dirty="0" smtClean="0"/>
              <a:t> et al., 2006]</a:t>
            </a:r>
            <a:r>
              <a:rPr lang="de-DE" dirty="0" smtClean="0"/>
              <a:t>, </a:t>
            </a:r>
            <a:r>
              <a:rPr lang="de-DE" dirty="0" err="1"/>
              <a:t>Automatic</a:t>
            </a:r>
            <a:r>
              <a:rPr lang="de-DE" dirty="0"/>
              <a:t> Traffic </a:t>
            </a:r>
            <a:r>
              <a:rPr lang="de-DE" dirty="0" err="1"/>
              <a:t>Surveillance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Tracking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. </a:t>
            </a:r>
            <a:r>
              <a:rPr lang="de-DE" i="1" dirty="0"/>
              <a:t>IEEE Transactions on Intelligent Transportation Systems</a:t>
            </a:r>
            <a:r>
              <a:rPr lang="de-DE" dirty="0"/>
              <a:t>, </a:t>
            </a:r>
            <a:r>
              <a:rPr lang="de-DE" i="1" dirty="0"/>
              <a:t>7</a:t>
            </a:r>
            <a:r>
              <a:rPr lang="de-DE" dirty="0"/>
              <a:t>(2), 175–187. </a:t>
            </a:r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doi.org/10.1109/TITS.2006.874722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 und Referenzen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Hintergrund und Ziele der Arbeit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 smtClean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Masterthesis im Rahmen des MEC-View Teilprojektes </a:t>
            </a:r>
            <a:r>
              <a:rPr lang="de-DE" i="1" dirty="0" smtClean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Ziele des Projektes: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Auswertung von Luftaufnahmen des Straßenverkehrs (Fahrzeug-Positionen,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Analyse des Fahrverhaltens der Verkehrsteilnehmer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 smtClean="0"/>
              <a:t>Motivation und Ziele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  <a:endParaRPr lang="de-DE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der Spuren anhand von Trajektoriedaten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 Fazit und 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Entwickelter Ansatz kann Fahrspuren in unterschiedlichen Szenarien erkennen</a:t>
            </a:r>
          </a:p>
          <a:p>
            <a:r>
              <a:rPr lang="de-DE" dirty="0" smtClean="0"/>
              <a:t>Die Definition eines Verfahrens, welches sich in allen Situationen „richtig“ verhält, ist sehr schwierig beziehungsweise unmöglich</a:t>
            </a:r>
          </a:p>
          <a:p>
            <a:r>
              <a:rPr lang="de-DE" dirty="0" smtClean="0"/>
              <a:t>Mögliche Optimierungen und Weiterentwicklungen:</a:t>
            </a:r>
          </a:p>
          <a:p>
            <a:pPr lvl="1"/>
            <a:r>
              <a:rPr lang="de-DE" dirty="0" smtClean="0"/>
              <a:t>Alternativer Clusteransatz (vollständige Trajektorien nicht als Voraussetzung)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8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. Überblick Modul Spurerkennung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 wird Teilmodul der Anwendung „</a:t>
            </a:r>
            <a:r>
              <a:rPr lang="de-DE" i="1" dirty="0" err="1" smtClean="0"/>
              <a:t>Vehicle-Tracker</a:t>
            </a:r>
            <a:r>
              <a:rPr lang="de-DE" i="1" dirty="0" smtClean="0"/>
              <a:t>“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70" y="1958252"/>
            <a:ext cx="8645020" cy="356379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493849" y="5713866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2.1: Einordnung Spurerkennung in Gesamtsystem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21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</a:t>
            </a:r>
            <a:r>
              <a:rPr lang="de-DE" dirty="0" smtClean="0"/>
              <a:t>.1 </a:t>
            </a:r>
            <a:r>
              <a:rPr lang="de-DE" dirty="0"/>
              <a:t>Vorverarbeitung der </a:t>
            </a:r>
            <a:r>
              <a:rPr lang="de-DE" dirty="0" smtClean="0"/>
              <a:t>Trajektoriedaten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Wichtig um Qualität und Performance der nachfolgenden Schritte zu steigern</a:t>
            </a:r>
          </a:p>
          <a:p>
            <a:r>
              <a:rPr lang="de-DE" dirty="0" smtClean="0"/>
              <a:t>Entfernung von Ausreißern und defekten Trajektorien aus Roh-Daten</a:t>
            </a:r>
          </a:p>
          <a:p>
            <a:r>
              <a:rPr lang="de-DE" dirty="0" smtClean="0"/>
              <a:t>Erhalt von Trajektorien, welche eine Bewegung durch den untersuchten Straßenabschnitt vollständig beschreiben</a:t>
            </a:r>
          </a:p>
          <a:p>
            <a:pPr>
              <a:lnSpc>
                <a:spcPct val="100000"/>
              </a:lnSpc>
            </a:pPr>
            <a:r>
              <a:rPr lang="de-DE" dirty="0" smtClean="0"/>
              <a:t>Wichtigste Vorverarbeitungsschritte:</a:t>
            </a:r>
          </a:p>
          <a:p>
            <a:pPr lvl="1">
              <a:lnSpc>
                <a:spcPct val="100000"/>
              </a:lnSpc>
            </a:pPr>
            <a:r>
              <a:rPr lang="de-DE" dirty="0" err="1" smtClean="0"/>
              <a:t>Resampling</a:t>
            </a:r>
            <a:r>
              <a:rPr lang="de-DE" dirty="0" smtClean="0"/>
              <a:t> der Trajektorien</a:t>
            </a:r>
          </a:p>
          <a:p>
            <a:pPr lvl="1"/>
            <a:r>
              <a:rPr lang="de-DE" dirty="0" smtClean="0"/>
              <a:t>Entfernung zu kurzer Trajektorien</a:t>
            </a:r>
          </a:p>
          <a:p>
            <a:pPr lvl="1"/>
            <a:r>
              <a:rPr lang="de-DE" dirty="0" smtClean="0"/>
              <a:t>Entfernung unterbrochener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3.4 Partitionierung der Spuren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Spur-Geometrien dürfen sich nicht überlagern</a:t>
            </a:r>
          </a:p>
          <a:p>
            <a:r>
              <a:rPr lang="de-DE" dirty="0" smtClean="0"/>
              <a:t>Überlagerte Spurabschnitte entfernen</a:t>
            </a:r>
          </a:p>
          <a:p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23" y="2362201"/>
            <a:ext cx="4804314" cy="35687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70916" y="5899550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3.8: Beispiel Spur-Überlagerung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38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Einige Arbeiten zum Thema Spurerkennung existieren bereits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Die meisten Veröffentlichungen lösen Problem visuell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Einsatz von Methoden aus den Bereichen Computer-Vision und </a:t>
            </a:r>
            <a:r>
              <a:rPr lang="de-DE" dirty="0" err="1" smtClean="0"/>
              <a:t>Machine</a:t>
            </a:r>
            <a:r>
              <a:rPr lang="de-DE" dirty="0" smtClean="0"/>
              <a:t>-Learning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Bisherige Vorgehen, welche mit Trajektoriedaten arbeiten, besitzen Einschränkungen: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Speziallösungen für bestimmte Straßen-Geometrien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Keine Bestimmung der realen Spur-Geometrien</a:t>
            </a:r>
          </a:p>
          <a:p>
            <a:pPr lvl="1">
              <a:lnSpc>
                <a:spcPct val="100000"/>
              </a:lnSpc>
            </a:pPr>
            <a:r>
              <a:rPr lang="de-DE" dirty="0" smtClean="0"/>
              <a:t>Überlagerungen von Fahrspuren</a:t>
            </a:r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Bestimmung der Spur-Geometrien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Spur-Mittellinien</a:t>
            </a:r>
          </a:p>
          <a:p>
            <a:r>
              <a:rPr lang="de-DE" dirty="0" smtClean="0"/>
              <a:t>Mittellinien verlaufen mittig durch Trajektorie-Cluster</a:t>
            </a:r>
          </a:p>
          <a:p>
            <a:endParaRPr lang="de-DE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10" y="2520439"/>
            <a:ext cx="6443540" cy="338506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82988" y="59055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3.4: Mittellinie in Trajektorie-Cluster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3.3 </a:t>
            </a:r>
            <a:r>
              <a:rPr lang="de-DE" dirty="0"/>
              <a:t>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Bestimmung der Spurhüllen</a:t>
            </a:r>
          </a:p>
          <a:p>
            <a:r>
              <a:rPr lang="de-DE" dirty="0" smtClean="0"/>
              <a:t>Hüll-Linien definieren Breite einer Spur</a:t>
            </a:r>
          </a:p>
          <a:p>
            <a:r>
              <a:rPr lang="de-DE" dirty="0" smtClean="0"/>
              <a:t>Bestimmung </a:t>
            </a:r>
            <a:r>
              <a:rPr lang="de-DE" dirty="0"/>
              <a:t>der </a:t>
            </a:r>
            <a:r>
              <a:rPr lang="de-DE" dirty="0" smtClean="0"/>
              <a:t>Spurbreite </a:t>
            </a:r>
            <a:r>
              <a:rPr lang="de-DE" dirty="0"/>
              <a:t>auf Basis des Abstandes paralleler Mittellinien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75" y="3068154"/>
            <a:ext cx="6720410" cy="254317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21423" y="5611332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3.6: Konzept Bestimmung Spurhüllen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59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5302"/>
            <a:ext cx="4141925" cy="31765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71" y="1865302"/>
            <a:ext cx="5579409" cy="317659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97280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2.1: Fahrspuren [</a:t>
            </a:r>
            <a:r>
              <a:rPr lang="de-DE" dirty="0" err="1" smtClean="0"/>
              <a:t>Makris</a:t>
            </a:r>
            <a:r>
              <a:rPr lang="de-DE" dirty="0" smtClean="0"/>
              <a:t> et al., 2005]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576271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2.2: Fahrspuren [Teng et al., 2015]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84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</a:t>
            </a:r>
            <a:r>
              <a:rPr lang="de-DE" dirty="0" smtClean="0"/>
              <a:t>. Stand der Technik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508989" y="1421139"/>
            <a:ext cx="214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2.3: Fahrspuren [</a:t>
            </a:r>
            <a:r>
              <a:rPr lang="de-DE" dirty="0" err="1" smtClean="0"/>
              <a:t>Hsieh</a:t>
            </a:r>
            <a:r>
              <a:rPr lang="de-DE" dirty="0" smtClean="0"/>
              <a:t> et al., 2006]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21139"/>
            <a:ext cx="7411709" cy="203437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695549"/>
            <a:ext cx="7500621" cy="213020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597901" y="3695549"/>
            <a:ext cx="224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2.4: Fahrspuren [Hu et al., 2005]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86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3.2 Clusteranalyse der Trajektorien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409700"/>
            <a:ext cx="473202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3.2: Clusteranalyse der Trajektorien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47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/>
              <a:t>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Integration </a:t>
            </a:r>
            <a:r>
              <a:rPr lang="de-DE" dirty="0"/>
              <a:t>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</a:t>
            </a:r>
            <a:r>
              <a:rPr lang="de-DE" dirty="0" smtClean="0"/>
              <a:t>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Erkennung von Fahrspuren in unterschiedlichen </a:t>
            </a:r>
            <a:r>
              <a:rPr lang="de-DE" dirty="0" err="1" smtClean="0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Landstraßen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Auswertung und Ergebnisse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Spurerkennungs-Algorithmus arbeitet in mehreren Schritten</a:t>
            </a:r>
          </a:p>
          <a:p>
            <a:r>
              <a:rPr lang="de-DE" dirty="0" smtClean="0"/>
              <a:t>In jedem Schritt können „Fehler“ auftreten, welche sich fortsetzen</a:t>
            </a:r>
          </a:p>
          <a:p>
            <a:r>
              <a:rPr lang="de-DE" dirty="0" smtClean="0"/>
              <a:t>Primäre Anforderung für korrekte Funktionsweise: </a:t>
            </a:r>
          </a:p>
          <a:p>
            <a:pPr marL="0" indent="0" algn="ctr">
              <a:buNone/>
            </a:pPr>
            <a:r>
              <a:rPr lang="de-DE" dirty="0" smtClean="0"/>
              <a:t>Ausreichend komplette Trajektorien auf jeder Fahrspur</a:t>
            </a:r>
          </a:p>
          <a:p>
            <a:r>
              <a:rPr lang="de-DE" dirty="0" smtClean="0"/>
              <a:t>Standard-Verhalten liefert in den meisten Fällen gute Ergebnisse</a:t>
            </a:r>
          </a:p>
          <a:p>
            <a:r>
              <a:rPr lang="de-DE" dirty="0" smtClean="0"/>
              <a:t>Bei Bedarf können Parameter von Benutzer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4173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/>
              <a:t>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1.1: Fahrspurdefinition mittels Trajektoriedaten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</a:t>
            </a:r>
            <a:r>
              <a:rPr lang="de-DE" dirty="0"/>
              <a:t>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1.1: Fahrspurdefinition mittels Trajektoriedaten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8" y="2063619"/>
            <a:ext cx="5343421" cy="2790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85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Grundlagen Clusteranalyse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1"/>
            <a:ext cx="10058400" cy="497114"/>
          </a:xfrm>
        </p:spPr>
        <p:txBody>
          <a:bodyPr/>
          <a:lstStyle/>
          <a:p>
            <a:r>
              <a:rPr lang="de-DE" dirty="0" smtClean="0"/>
              <a:t>Methodik </a:t>
            </a:r>
            <a:r>
              <a:rPr lang="de-DE" dirty="0" smtClean="0"/>
              <a:t>aus dem Gebiet Data-Mining / </a:t>
            </a:r>
            <a:r>
              <a:rPr lang="de-DE" dirty="0" err="1" smtClean="0"/>
              <a:t>Machine</a:t>
            </a:r>
            <a:r>
              <a:rPr lang="de-DE" dirty="0" smtClean="0"/>
              <a:t>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606039" y="1976979"/>
            <a:ext cx="704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Gruppierung 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von Datenobjekten aufgrund ihrer Eigenschaften und Beziehungen, sodass sich die Objekte </a:t>
            </a:r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 einer 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Gruppe möglichst stark ähneln und sich von Objekten anderer Gruppen möglichst stark unterscheiden</a:t>
            </a:r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de-DE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1097280" y="3487784"/>
            <a:ext cx="10058400" cy="23643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Ziele:</a:t>
            </a:r>
          </a:p>
          <a:p>
            <a:pPr lvl="1"/>
            <a:r>
              <a:rPr lang="de-DE" dirty="0" smtClean="0"/>
              <a:t>Datenverständnis</a:t>
            </a:r>
          </a:p>
          <a:p>
            <a:pPr lvl="1"/>
            <a:r>
              <a:rPr lang="de-DE" dirty="0" smtClean="0"/>
              <a:t>Identifikation von „Mustern“ in Daten</a:t>
            </a:r>
          </a:p>
          <a:p>
            <a:pPr lvl="1"/>
            <a:r>
              <a:rPr lang="de-DE" dirty="0" smtClean="0"/>
              <a:t>Weiterverarbeitung der einzelnen Cluster</a:t>
            </a:r>
          </a:p>
          <a:p>
            <a:r>
              <a:rPr lang="de-DE" dirty="0" smtClean="0"/>
              <a:t>Einsetzbar in unterschiedlichsten Anwendungsgebieten</a:t>
            </a:r>
          </a:p>
          <a:p>
            <a:r>
              <a:rPr lang="de-DE" dirty="0" smtClean="0"/>
              <a:t>Große Vielfalt an Clustering-Verfahren existiert</a:t>
            </a:r>
          </a:p>
        </p:txBody>
      </p:sp>
    </p:spTree>
    <p:extLst>
      <p:ext uri="{BB962C8B-B14F-4D97-AF65-F5344CB8AC3E}">
        <p14:creationId xmlns:p14="http://schemas.microsoft.com/office/powerpoint/2010/main" val="1813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7"/>
          <a:stretch/>
        </p:blipFill>
        <p:spPr>
          <a:xfrm>
            <a:off x="1358220" y="1885995"/>
            <a:ext cx="3981497" cy="3587342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4"/>
          <a:stretch/>
        </p:blipFill>
        <p:spPr>
          <a:xfrm>
            <a:off x="6844937" y="1902238"/>
            <a:ext cx="3913333" cy="3554856"/>
          </a:xfrm>
          <a:prstGeom prst="rect">
            <a:avLst/>
          </a:prstGeom>
        </p:spPr>
      </p:pic>
      <p:sp>
        <p:nvSpPr>
          <p:cNvPr id="12" name="Pfeil nach rechts 11"/>
          <p:cNvSpPr/>
          <p:nvPr/>
        </p:nvSpPr>
        <p:spPr>
          <a:xfrm>
            <a:off x="5765938" y="3495003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168157" y="5773773"/>
            <a:ext cx="384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</a:t>
            </a:r>
            <a:r>
              <a:rPr lang="de-DE" dirty="0"/>
              <a:t>2</a:t>
            </a:r>
            <a:r>
              <a:rPr lang="de-DE" dirty="0" smtClean="0"/>
              <a:t>.1: Beispiel Cluster-Identifikation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5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0"/>
            <a:ext cx="10058400" cy="484051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 smtClean="0"/>
              <a:t>Ablauf einer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54600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Feature Selektion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181523" y="3078581"/>
            <a:ext cx="1566000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de-DE" dirty="0" smtClean="0"/>
              <a:t>Feature Transformation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208444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Preprocessing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7235366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Distanz-messung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9262288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Clustering</a:t>
            </a:r>
            <a:endParaRPr lang="de-DE" dirty="0"/>
          </a:p>
        </p:txBody>
      </p:sp>
      <p:cxnSp>
        <p:nvCxnSpPr>
          <p:cNvPr id="18" name="Gerade Verbindung mit Pfeil 17"/>
          <p:cNvCxnSpPr>
            <a:stCxn id="7" idx="3"/>
          </p:cNvCxnSpPr>
          <p:nvPr/>
        </p:nvCxnSpPr>
        <p:spPr>
          <a:xfrm>
            <a:off x="2722143" y="3470467"/>
            <a:ext cx="459379" cy="4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3"/>
            <a:endCxn id="10" idx="1"/>
          </p:cNvCxnSpPr>
          <p:nvPr/>
        </p:nvCxnSpPr>
        <p:spPr>
          <a:xfrm>
            <a:off x="4747523" y="3470467"/>
            <a:ext cx="4609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endCxn id="11" idx="1"/>
          </p:cNvCxnSpPr>
          <p:nvPr/>
        </p:nvCxnSpPr>
        <p:spPr>
          <a:xfrm>
            <a:off x="6775987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1" idx="3"/>
            <a:endCxn id="16" idx="1"/>
          </p:cNvCxnSpPr>
          <p:nvPr/>
        </p:nvCxnSpPr>
        <p:spPr>
          <a:xfrm>
            <a:off x="8802909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6" idx="3"/>
          </p:cNvCxnSpPr>
          <p:nvPr/>
        </p:nvCxnSpPr>
        <p:spPr>
          <a:xfrm>
            <a:off x="10829831" y="3470467"/>
            <a:ext cx="10181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endCxn id="7" idx="1"/>
          </p:cNvCxnSpPr>
          <p:nvPr/>
        </p:nvCxnSpPr>
        <p:spPr>
          <a:xfrm>
            <a:off x="169817" y="3470467"/>
            <a:ext cx="9847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45"/>
          <p:cNvCxnSpPr>
            <a:stCxn id="16" idx="2"/>
            <a:endCxn id="7" idx="2"/>
          </p:cNvCxnSpPr>
          <p:nvPr/>
        </p:nvCxnSpPr>
        <p:spPr>
          <a:xfrm rot="5400000">
            <a:off x="5992216" y="-191491"/>
            <a:ext cx="12700" cy="8107688"/>
          </a:xfrm>
          <a:prstGeom prst="bentConnector3">
            <a:avLst>
              <a:gd name="adj1" fmla="val 62228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endCxn id="10" idx="2"/>
          </p:cNvCxnSpPr>
          <p:nvPr/>
        </p:nvCxnSpPr>
        <p:spPr>
          <a:xfrm flipH="1" flipV="1">
            <a:off x="5992216" y="3862353"/>
            <a:ext cx="6350" cy="783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1" idx="2"/>
          </p:cNvCxnSpPr>
          <p:nvPr/>
        </p:nvCxnSpPr>
        <p:spPr>
          <a:xfrm flipV="1">
            <a:off x="8019137" y="3862353"/>
            <a:ext cx="1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136420" y="2755415"/>
            <a:ext cx="83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Roh-Daten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10938523" y="3032414"/>
            <a:ext cx="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Cluster</a:t>
            </a:r>
            <a:endParaRPr lang="de-DE" dirty="0"/>
          </a:p>
        </p:txBody>
      </p:sp>
      <p:sp>
        <p:nvSpPr>
          <p:cNvPr id="57" name="Textfeld 56"/>
          <p:cNvSpPr txBox="1"/>
          <p:nvPr/>
        </p:nvSpPr>
        <p:spPr>
          <a:xfrm>
            <a:off x="5417268" y="4780461"/>
            <a:ext cx="11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Feedback</a:t>
            </a:r>
            <a:endParaRPr lang="de-DE" dirty="0"/>
          </a:p>
        </p:txBody>
      </p:sp>
      <p:cxnSp>
        <p:nvCxnSpPr>
          <p:cNvPr id="65" name="Gerade Verbindung mit Pfeil 64"/>
          <p:cNvCxnSpPr>
            <a:endCxn id="9" idx="2"/>
          </p:cNvCxnSpPr>
          <p:nvPr/>
        </p:nvCxnSpPr>
        <p:spPr>
          <a:xfrm flipH="1" flipV="1">
            <a:off x="3964523" y="3862353"/>
            <a:ext cx="6586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/>
          <p:cNvSpPr txBox="1"/>
          <p:nvPr/>
        </p:nvSpPr>
        <p:spPr>
          <a:xfrm>
            <a:off x="4187625" y="5586786"/>
            <a:ext cx="36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Abb. 2.2: Ablauf einer Clusteranalyse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5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6" grpId="0" animBg="1"/>
      <p:bldP spid="55" grpId="0"/>
      <p:bldP spid="56" grpId="0"/>
      <p:bldP spid="57" grpId="0"/>
      <p:bldP spid="66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1900</Words>
  <Application>Microsoft Office PowerPoint</Application>
  <PresentationFormat>Breitbild</PresentationFormat>
  <Paragraphs>346</Paragraphs>
  <Slides>40</Slides>
  <Notes>28</Notes>
  <HiddenSlides>11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Clustering und dessen Einsatz bei einer automatischen Fahrspurerkennung  Masterarbeit</vt:lpstr>
      <vt:lpstr>Gliederung</vt:lpstr>
      <vt:lpstr>1. Hintergrund und Ziele der Arbeit</vt:lpstr>
      <vt:lpstr>1. Hintergrund und Ziele der Arbeit</vt:lpstr>
      <vt:lpstr>1. Hintergrund und Ziele der Arbeit</vt:lpstr>
      <vt:lpstr>1. Hintergrund und Ziele der Arbeit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3. Realisierung der Fahrspurerkennung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Spuren</vt:lpstr>
      <vt:lpstr>4. Ergebnisse der Spurerkennung</vt:lpstr>
      <vt:lpstr>4. Ergebnisse der Spurerkennung</vt:lpstr>
      <vt:lpstr>4. Ergebnisse der Spurerkennung</vt:lpstr>
      <vt:lpstr>4. Ergebnisse der Spurerkennung</vt:lpstr>
      <vt:lpstr>4. Ergebnisse der Spurerkennung</vt:lpstr>
      <vt:lpstr>5. Fazit</vt:lpstr>
      <vt:lpstr>Fragen &amp; Feedback</vt:lpstr>
      <vt:lpstr>Quellen und Referenzen</vt:lpstr>
      <vt:lpstr>Quellen und Referenzen</vt:lpstr>
      <vt:lpstr>5. Fazit und Ausblick</vt:lpstr>
      <vt:lpstr>2. Überblick Modul Spurerkennung</vt:lpstr>
      <vt:lpstr>3.1 Vorverarbeitung der Trajektoriedaten</vt:lpstr>
      <vt:lpstr>3.4 Partitionierung der Spuren</vt:lpstr>
      <vt:lpstr>2. Stand der Technik</vt:lpstr>
      <vt:lpstr>3.3 Bestimmung der Spur-Geometrien</vt:lpstr>
      <vt:lpstr>3.3 Bestimmung der Spur-Geometrien</vt:lpstr>
      <vt:lpstr>2. Stand der Technik</vt:lpstr>
      <vt:lpstr>2. Stand der Technik</vt:lpstr>
      <vt:lpstr>3.2 Clusteranalyse der Trajektorien</vt:lpstr>
      <vt:lpstr>4. Auswertung und Ergebnisse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117</cp:revision>
  <dcterms:created xsi:type="dcterms:W3CDTF">2019-01-02T07:27:27Z</dcterms:created>
  <dcterms:modified xsi:type="dcterms:W3CDTF">2019-01-09T09:17:04Z</dcterms:modified>
</cp:coreProperties>
</file>